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86" r:id="rId3"/>
    <p:sldId id="260" r:id="rId4"/>
    <p:sldId id="261" r:id="rId5"/>
    <p:sldId id="284" r:id="rId6"/>
    <p:sldId id="285" r:id="rId7"/>
    <p:sldId id="282" r:id="rId8"/>
    <p:sldId id="288" r:id="rId9"/>
    <p:sldId id="279" r:id="rId10"/>
    <p:sldId id="275" r:id="rId11"/>
    <p:sldId id="287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80" d="100"/>
          <a:sy n="80" d="100"/>
        </p:scale>
        <p:origin x="-2514" y="-8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SWE205 - Lecture 1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31401-C777-4ABA-B94D-FEB55E34DF4B}" type="datetime1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7E703-C24C-4F60-8D43-20EA8AC0B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0915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smtClean="0"/>
              <a:t>SWE205 - Lecture 1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156F3E-9C2F-46FA-8B30-301E9E7CAC67}" type="datetime1">
              <a:rPr lang="en-US" smtClean="0"/>
              <a:t>9/19/2016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4F0317-7C59-49D7-ADF0-F4F5DC1AA7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47289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B399E1-C780-4B78-BF55-F64BB8B3E8AF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09BA444-35ED-4A5B-BB75-86D4AF661255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101373-D6CB-4644-AE14-7A67B86CE13E}" type="slidenum">
              <a:rPr lang="en-US"/>
              <a:pPr/>
              <a:t>2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1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CE53344-5E3B-482F-8986-662452D34BA6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84D4FB-0DF6-420C-A2CE-2365DCD1570D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B1370F5-53D7-435D-8020-C5DE77F9E3B8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BC3EF-071D-4E77-869E-6121930913B6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BDACDD-CF27-421D-93EF-5F72431582AA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C3F5F-062B-46DD-A859-9D1573FABC4B}" type="slidenum">
              <a:rPr lang="en-US"/>
              <a:pPr/>
              <a:t>7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D391051-98A9-4A8A-9E9D-3407096D22C7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45FE84-FE89-46A7-9B08-3F6DBDFEF01E}" type="slidenum">
              <a:rPr lang="en-US"/>
              <a:pPr/>
              <a:t>9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5AE2042-D8B1-445C-A620-550CB23B7011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77F2DD-E20D-4F23-8E2E-5830581E4006}" type="slidenum">
              <a:rPr lang="en-US"/>
              <a:pPr/>
              <a:t>10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039072-9A3E-4F75-A0C2-93A17BF39963}" type="datetime1">
              <a:rPr lang="en-US" smtClean="0"/>
              <a:t>9/19/2016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SWE205 - Lecture 1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2CAD8648-F0C9-4FD7-B9F8-75B3F79545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5019E-9003-4123-91C8-294428043B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B0C8C-39FB-428C-B46A-82B143F1FF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66BF0-6381-4790-B536-F92501FE91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08CA3-121D-48FC-8111-41D808B234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90C1EE30-1AA9-48FA-B9C5-01DBDEF8F6D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28600" y="6477000"/>
            <a:ext cx="89154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381000" y="6535782"/>
            <a:ext cx="4114800" cy="365760"/>
          </a:xfrm>
          <a:prstGeom prst="rect">
            <a:avLst/>
          </a:prstGeom>
        </p:spPr>
        <p:txBody>
          <a:bodyPr vert="horz"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ＭＳ Ｐゴシック" pitchFamily="64" charset="-128"/>
                <a:cs typeface="+mn-cs"/>
              </a:rPr>
              <a:t>SWE205: Introduction to Software Engineering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ＭＳ Ｐゴシック" pitchFamily="6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2B7D3E79-30B9-482F-B50D-E67C32491F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8B1A9-6A55-4070-9515-5D1C80ED2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8DDD3-B232-4147-9550-15E26A51D2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B44DA-567D-489B-9B36-2CBCBB0EDA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D5A1E-1488-40B1-BB04-BA229F0FDD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F2B08C03-4488-43EE-9441-12298B922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Lecture – 1: 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Engineering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is </a:t>
            </a:r>
            <a:r>
              <a:rPr lang="en-US" dirty="0" smtClean="0"/>
              <a:t>Software? Importance </a:t>
            </a:r>
            <a:r>
              <a:rPr lang="en-US" dirty="0"/>
              <a:t>of Software</a:t>
            </a:r>
          </a:p>
          <a:p>
            <a:r>
              <a:rPr lang="en-US" dirty="0" smtClean="0"/>
              <a:t>What </a:t>
            </a:r>
            <a:r>
              <a:rPr lang="en-US" dirty="0"/>
              <a:t>is Software Engineering?</a:t>
            </a:r>
          </a:p>
          <a:p>
            <a:pPr lvl="1"/>
            <a:r>
              <a:rPr lang="en-US" dirty="0"/>
              <a:t>Introduce software engineering and to explain its importance</a:t>
            </a:r>
          </a:p>
          <a:p>
            <a:pPr lvl="1"/>
            <a:r>
              <a:rPr lang="en-US" dirty="0"/>
              <a:t>Develop a broad understanding of the software engineering domain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- Key </a:t>
            </a:r>
            <a:r>
              <a:rPr lang="en-US" dirty="0"/>
              <a:t>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engineering is an engineering discipline that is concerned will all aspects of software production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production consist of developed programs and associated documentation.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Software Types: </a:t>
            </a:r>
          </a:p>
          <a:p>
            <a:pPr lvl="1"/>
            <a:r>
              <a:rPr lang="en-US" dirty="0" smtClean="0"/>
              <a:t>Generic,  Custom and </a:t>
            </a:r>
            <a:r>
              <a:rPr lang="en-US" sz="2100" dirty="0" smtClean="0"/>
              <a:t>Cooperative Solutions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1404-76E9-4029-B418-78599CD056DD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133600" y="2063496"/>
            <a:ext cx="5491016" cy="2619858"/>
            <a:chOff x="3348184" y="1488778"/>
            <a:chExt cx="5491016" cy="2619858"/>
          </a:xfrm>
        </p:grpSpPr>
        <p:sp>
          <p:nvSpPr>
            <p:cNvPr id="6" name="Rounded Rectangle 5"/>
            <p:cNvSpPr/>
            <p:nvPr/>
          </p:nvSpPr>
          <p:spPr>
            <a:xfrm>
              <a:off x="4114800" y="2057400"/>
              <a:ext cx="4724400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b="1" dirty="0" smtClean="0">
                  <a:latin typeface="Calibri" pitchFamily="34" charset="0"/>
                  <a:cs typeface="Calibri" pitchFamily="34" charset="0"/>
                </a:rPr>
                <a:t>Sec 1.1 (1.1.1)</a:t>
              </a:r>
              <a:endParaRPr lang="en-US" sz="4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566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software?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Computer programs and associated documentation; such as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requirements,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design models; and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user manuals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Software </a:t>
            </a:r>
            <a:r>
              <a:rPr lang="en-US" dirty="0"/>
              <a:t>products may be developed for a particular customer or may be developed for a general </a:t>
            </a:r>
            <a:r>
              <a:rPr lang="en-US" dirty="0" smtClean="0"/>
              <a:t>market</a:t>
            </a:r>
          </a:p>
          <a:p>
            <a:pPr lvl="1">
              <a:lnSpc>
                <a:spcPct val="90000"/>
              </a:lnSpc>
            </a:pPr>
            <a:r>
              <a:rPr lang="en-US" sz="2500" dirty="0" smtClean="0"/>
              <a:t>Generic, </a:t>
            </a:r>
            <a:r>
              <a:rPr lang="en-US" sz="2800" dirty="0" smtClean="0"/>
              <a:t>Custom, or Cooperative Solutions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384C3-AB3E-4488-A9B0-53BE537D88A2}" type="slidenum">
              <a:rPr lang="en-US"/>
              <a:pPr/>
              <a:t>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668671"/>
            <a:ext cx="2343150" cy="23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250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Activity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makes software so important?</a:t>
            </a:r>
          </a:p>
          <a:p>
            <a:pPr lvl="1"/>
            <a:r>
              <a:rPr lang="en-US" dirty="0"/>
              <a:t>A software </a:t>
            </a:r>
            <a:r>
              <a:rPr lang="en-US" dirty="0" smtClean="0"/>
              <a:t>product </a:t>
            </a:r>
            <a:r>
              <a:rPr lang="en-US" dirty="0"/>
              <a:t>impacts our </a:t>
            </a:r>
            <a:r>
              <a:rPr lang="en-US" dirty="0" smtClean="0"/>
              <a:t>life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  <a:p>
            <a:r>
              <a:rPr lang="en-US" dirty="0"/>
              <a:t>Behind the Scene Impact</a:t>
            </a:r>
          </a:p>
          <a:p>
            <a:pPr lvl="1"/>
            <a:r>
              <a:rPr lang="en-US" dirty="0"/>
              <a:t>Think of non-computer related business where software has a significant role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47D01-0927-4B21-ABD2-DDCEF6141F60}" type="slidenum">
              <a:rPr lang="en-US"/>
              <a:pPr/>
              <a:t>3</a:t>
            </a:fld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163308"/>
              </p:ext>
            </p:extLst>
          </p:nvPr>
        </p:nvGraphicFramePr>
        <p:xfrm>
          <a:off x="6629400" y="228600"/>
          <a:ext cx="2185987" cy="3093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4" imgW="5667119" imgH="8019915" progId="AcroExch.Document.7">
                  <p:embed/>
                </p:oleObj>
              </mc:Choice>
              <mc:Fallback>
                <p:oleObj name="Acrobat Document" r:id="rId4" imgW="5667119" imgH="801991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29400" y="228600"/>
                        <a:ext cx="2185987" cy="3093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Observations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is used by virtually everyone in society either directly or </a:t>
            </a:r>
            <a:r>
              <a:rPr lang="en-US" dirty="0" smtClean="0"/>
              <a:t>indirectly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The economies of the world </a:t>
            </a:r>
            <a:r>
              <a:rPr lang="en-US" dirty="0" smtClean="0"/>
              <a:t>depend </a:t>
            </a:r>
            <a:r>
              <a:rPr lang="en-US" dirty="0"/>
              <a:t>on software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4D1A9-1AE3-420E-BDBF-271F0DAC65A0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Software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   Computer Science and Software Engineering </a:t>
            </a:r>
          </a:p>
          <a:p>
            <a:pPr algn="ctr">
              <a:buNone/>
            </a:pPr>
            <a:r>
              <a:rPr lang="en-US" dirty="0" smtClean="0"/>
              <a:t>= </a:t>
            </a:r>
          </a:p>
          <a:p>
            <a:pPr algn="ctr">
              <a:buNone/>
            </a:pPr>
            <a:r>
              <a:rPr lang="en-US" dirty="0" smtClean="0"/>
              <a:t>Programming</a:t>
            </a:r>
          </a:p>
          <a:p>
            <a:pPr algn="ctr">
              <a:buNone/>
            </a:pPr>
            <a:r>
              <a:rPr lang="en-US" dirty="0" smtClean="0"/>
              <a:t>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3352800"/>
            <a:ext cx="7391400" cy="1981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Task:  Write a program that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calculates and print the average of N integers.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48000" y="990600"/>
            <a:ext cx="2590800" cy="1981200"/>
            <a:chOff x="3048000" y="990600"/>
            <a:chExt cx="2590800" cy="1981200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3048000" y="990600"/>
              <a:ext cx="2514600" cy="198120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3124200" y="990600"/>
              <a:ext cx="2514600" cy="198120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Software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45243" y="1558010"/>
            <a:ext cx="2819400" cy="609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Problem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 rot="366885">
            <a:off x="935181" y="2426858"/>
            <a:ext cx="4107992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dirty="0" smtClean="0">
                <a:latin typeface="+mn-lt"/>
                <a:ea typeface="+mn-ea"/>
              </a:rPr>
              <a:t>Client has some requirements!!</a:t>
            </a:r>
            <a:br>
              <a:rPr lang="en-US" dirty="0" smtClean="0">
                <a:latin typeface="+mn-lt"/>
                <a:ea typeface="+mn-ea"/>
              </a:rPr>
            </a:br>
            <a:r>
              <a:rPr lang="en-US" sz="1600" dirty="0" smtClean="0"/>
              <a:t>The system must </a:t>
            </a:r>
            <a:r>
              <a:rPr lang="en-US" sz="1600" dirty="0" err="1" smtClean="0"/>
              <a:t>bla</a:t>
            </a:r>
            <a:r>
              <a:rPr lang="en-US" sz="1600" dirty="0" smtClean="0"/>
              <a:t> </a:t>
            </a:r>
            <a:r>
              <a:rPr lang="en-US" sz="1600" dirty="0" err="1" smtClean="0"/>
              <a:t>bla</a:t>
            </a:r>
            <a:r>
              <a:rPr lang="en-US" sz="1600" dirty="0" smtClean="0"/>
              <a:t> </a:t>
            </a:r>
            <a:r>
              <a:rPr lang="en-US" sz="1600" dirty="0" err="1" smtClean="0"/>
              <a:t>bla</a:t>
            </a:r>
            <a:endParaRPr lang="en-US" sz="16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0535677">
            <a:off x="4502461" y="3281130"/>
            <a:ext cx="3626279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en-US" dirty="0" smtClean="0">
                <a:latin typeface="+mn-lt"/>
                <a:ea typeface="+mn-ea"/>
              </a:rPr>
              <a:t>and some constraints!!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Money,,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time, security, etc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366885">
            <a:off x="1083654" y="4329158"/>
            <a:ext cx="5488023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dirty="0" smtClean="0">
                <a:latin typeface="+mn-lt"/>
                <a:ea typeface="+mn-ea"/>
              </a:rPr>
              <a:t>Group of designers, developers, </a:t>
            </a:r>
            <a:r>
              <a:rPr lang="en-US" dirty="0" err="1" smtClean="0">
                <a:latin typeface="+mn-lt"/>
                <a:ea typeface="+mn-ea"/>
              </a:rPr>
              <a:t>validators</a:t>
            </a:r>
            <a:r>
              <a:rPr lang="en-US" dirty="0" smtClean="0">
                <a:latin typeface="+mn-lt"/>
                <a:ea typeface="+mn-ea"/>
              </a:rPr>
              <a:t/>
            </a:r>
            <a:br>
              <a:rPr lang="en-US" dirty="0" smtClean="0">
                <a:latin typeface="+mn-lt"/>
                <a:ea typeface="+mn-ea"/>
              </a:rPr>
            </a:br>
            <a:r>
              <a:rPr lang="en-US" sz="1800" dirty="0" smtClean="0">
                <a:latin typeface="+mn-lt"/>
                <a:ea typeface="+mn-ea"/>
              </a:rPr>
              <a:t>Assign tasks!!! Track progress!! </a:t>
            </a:r>
            <a:endParaRPr lang="en-US" sz="12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Engineering Definition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Engineering is concerned with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Theories</a:t>
            </a:r>
            <a:r>
              <a:rPr lang="en-US" dirty="0"/>
              <a:t>,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Methods </a:t>
            </a:r>
            <a:r>
              <a:rPr lang="en-US" dirty="0"/>
              <a:t>and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Tools </a:t>
            </a:r>
            <a:r>
              <a:rPr lang="en-US" dirty="0"/>
              <a:t>for professional software development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9CC7D-917A-45D5-A80E-6CD2ECA484C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093" y="0"/>
            <a:ext cx="3571875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362200"/>
            <a:ext cx="6096000" cy="2743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Computer Science </a:t>
            </a:r>
            <a:br>
              <a:rPr lang="en-US" sz="4000" dirty="0" smtClean="0"/>
            </a:br>
            <a:r>
              <a:rPr lang="en-US" sz="4000" dirty="0" smtClean="0"/>
              <a:t>Vs. </a:t>
            </a:r>
            <a:br>
              <a:rPr lang="en-US" sz="4000" dirty="0" smtClean="0"/>
            </a:br>
            <a:r>
              <a:rPr lang="en-US" sz="4000" dirty="0" smtClean="0"/>
              <a:t>Software Engineering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1EE30-1AA9-48FA-B9C5-01DBDEF8F6D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1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Types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Generic - developed to be sold to a range of different customers,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e.g. PC software such as Word or </a:t>
            </a:r>
            <a:r>
              <a:rPr lang="en-US" sz="2400" dirty="0" smtClean="0"/>
              <a:t>Excel</a:t>
            </a:r>
          </a:p>
          <a:p>
            <a:pPr lvl="1"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800" dirty="0"/>
              <a:t>Custom - developed for a single customer according to their </a:t>
            </a:r>
            <a:r>
              <a:rPr lang="en-US" sz="2800" dirty="0" smtClean="0"/>
              <a:t>specification</a:t>
            </a:r>
          </a:p>
          <a:p>
            <a:pPr>
              <a:lnSpc>
                <a:spcPct val="90000"/>
              </a:lnSpc>
              <a:buNone/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Cooperative Solutions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Starting with generic system and customizing it to the needs of a particular customer</a:t>
            </a:r>
            <a:r>
              <a:rPr lang="en-US" sz="2400" dirty="0" smtClean="0"/>
              <a:t>. For </a:t>
            </a:r>
            <a:r>
              <a:rPr lang="en-US" sz="2400" dirty="0"/>
              <a:t>example, Resource Planning (ERP) system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52C94-DE35-4C4A-BEFE-67807976C279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5639</TotalTime>
  <Words>369</Words>
  <Application>Microsoft Office PowerPoint</Application>
  <PresentationFormat>On-screen Show (4:3)</PresentationFormat>
  <Paragraphs>102</Paragraphs>
  <Slides>11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SWE205 2011-05-28</vt:lpstr>
      <vt:lpstr>Adobe Acrobat Document</vt:lpstr>
      <vt:lpstr>Lecture – 1: Introduction</vt:lpstr>
      <vt:lpstr>What is software?</vt:lpstr>
      <vt:lpstr>Student Activity</vt:lpstr>
      <vt:lpstr>General Observations</vt:lpstr>
      <vt:lpstr>What is Software Engineering</vt:lpstr>
      <vt:lpstr>What is Software Engineering</vt:lpstr>
      <vt:lpstr>Software Engineering Definition</vt:lpstr>
      <vt:lpstr>Computer Science  Vs.  Software Engineering</vt:lpstr>
      <vt:lpstr>Software Types</vt:lpstr>
      <vt:lpstr>Summary - Key Points</vt:lpstr>
      <vt:lpstr>Read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114</cp:revision>
  <cp:lastPrinted>2011-09-10T04:50:47Z</cp:lastPrinted>
  <dcterms:created xsi:type="dcterms:W3CDTF">2008-10-05T15:17:56Z</dcterms:created>
  <dcterms:modified xsi:type="dcterms:W3CDTF">2016-09-19T13:09:04Z</dcterms:modified>
</cp:coreProperties>
</file>